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4"/>
  </p:notesMasterIdLst>
  <p:sldIdLst>
    <p:sldId id="373" r:id="rId2"/>
    <p:sldId id="332" r:id="rId3"/>
    <p:sldId id="257" r:id="rId4"/>
    <p:sldId id="258" r:id="rId5"/>
    <p:sldId id="353" r:id="rId6"/>
    <p:sldId id="260" r:id="rId7"/>
    <p:sldId id="261" r:id="rId8"/>
    <p:sldId id="262" r:id="rId9"/>
    <p:sldId id="263" r:id="rId10"/>
    <p:sldId id="268" r:id="rId11"/>
    <p:sldId id="354" r:id="rId12"/>
    <p:sldId id="355" r:id="rId13"/>
    <p:sldId id="371" r:id="rId14"/>
    <p:sldId id="357" r:id="rId15"/>
    <p:sldId id="277" r:id="rId16"/>
    <p:sldId id="291" r:id="rId17"/>
    <p:sldId id="292" r:id="rId18"/>
    <p:sldId id="370" r:id="rId19"/>
    <p:sldId id="369" r:id="rId20"/>
    <p:sldId id="281" r:id="rId21"/>
    <p:sldId id="280" r:id="rId22"/>
    <p:sldId id="282" r:id="rId23"/>
    <p:sldId id="286" r:id="rId24"/>
    <p:sldId id="288" r:id="rId25"/>
    <p:sldId id="368" r:id="rId26"/>
    <p:sldId id="289" r:id="rId27"/>
    <p:sldId id="294" r:id="rId28"/>
    <p:sldId id="304" r:id="rId29"/>
    <p:sldId id="337" r:id="rId30"/>
    <p:sldId id="305" r:id="rId31"/>
    <p:sldId id="306" r:id="rId32"/>
    <p:sldId id="307" r:id="rId33"/>
    <p:sldId id="308" r:id="rId34"/>
    <p:sldId id="336" r:id="rId35"/>
    <p:sldId id="309" r:id="rId36"/>
    <p:sldId id="310" r:id="rId37"/>
    <p:sldId id="311" r:id="rId38"/>
    <p:sldId id="350" r:id="rId39"/>
    <p:sldId id="351" r:id="rId40"/>
    <p:sldId id="352" r:id="rId41"/>
    <p:sldId id="347" r:id="rId42"/>
    <p:sldId id="334" r:id="rId43"/>
    <p:sldId id="340" r:id="rId44"/>
    <p:sldId id="342" r:id="rId45"/>
    <p:sldId id="343" r:id="rId46"/>
    <p:sldId id="297" r:id="rId47"/>
    <p:sldId id="298" r:id="rId48"/>
    <p:sldId id="296" r:id="rId49"/>
    <p:sldId id="299" r:id="rId50"/>
    <p:sldId id="333" r:id="rId51"/>
    <p:sldId id="367" r:id="rId52"/>
    <p:sldId id="349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110DF-610E-423B-9844-0DF1A0EE4714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19629-5869-458E-B444-F19E55C6B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19629-5869-458E-B444-F19E55C6BF1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E8ABA4-6507-4575-A34E-342F73CF626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4897F8-BBB7-40FF-B5C2-26D8DA73B4AD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8ABD68D-74F3-4653-A169-6C716B6D96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F265D8-753E-47F3-8EF7-7F8C3BCE4F2E}"/>
              </a:ext>
            </a:extLst>
          </p:cNvPr>
          <p:cNvSpPr txBox="1"/>
          <p:nvPr/>
        </p:nvSpPr>
        <p:spPr>
          <a:xfrm>
            <a:off x="0" y="914400"/>
            <a:ext cx="9144000" cy="169277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anose="02020603050405020304" pitchFamily="18" charset="0"/>
              </a:rPr>
              <a:t>OVERVIEW OF INTELLIGENCE TEST</a:t>
            </a:r>
            <a:endParaRPr lang="en-US" sz="3200" b="1" kern="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dirty="0">
                <a:solidFill>
                  <a:schemeClr val="accent1"/>
                </a:solidFill>
                <a:cs typeface="Times New Roman" panose="02020603050405020304" pitchFamily="18" charset="0"/>
              </a:rPr>
              <a:t>Degree Course (Three Years) </a:t>
            </a:r>
          </a:p>
          <a:p>
            <a:pPr algn="ctr" eaLnBrk="1" hangingPunct="1">
              <a:defRPr/>
            </a:pPr>
            <a:r>
              <a:rPr lang="en-US" dirty="0">
                <a:solidFill>
                  <a:schemeClr val="accent1"/>
                </a:solidFill>
                <a:cs typeface="Times New Roman" panose="02020603050405020304" pitchFamily="18" charset="0"/>
              </a:rPr>
              <a:t>Psychology </a:t>
            </a:r>
            <a:r>
              <a:rPr lang="en-US" dirty="0" err="1">
                <a:solidFill>
                  <a:schemeClr val="accent1"/>
                </a:solidFill>
                <a:cs typeface="Times New Roman" panose="02020603050405020304" pitchFamily="18" charset="0"/>
              </a:rPr>
              <a:t>Honours</a:t>
            </a:r>
            <a:r>
              <a:rPr lang="en-US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defRPr/>
            </a:pPr>
            <a:r>
              <a:rPr lang="en-US" dirty="0">
                <a:solidFill>
                  <a:schemeClr val="accent1"/>
                </a:solidFill>
                <a:cs typeface="Times New Roman" panose="02020603050405020304" pitchFamily="18" charset="0"/>
              </a:rPr>
              <a:t>B. A. Part– II </a:t>
            </a:r>
            <a:r>
              <a:rPr lang="en-IN" dirty="0">
                <a:solidFill>
                  <a:schemeClr val="accent1"/>
                </a:solidFill>
                <a:cs typeface="Times New Roman" panose="02020603050405020304" pitchFamily="18" charset="0"/>
              </a:rPr>
              <a:t>Paper III </a:t>
            </a:r>
            <a:endParaRPr lang="en-US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en-IN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2051" name="TextBox 6">
            <a:extLst>
              <a:ext uri="{FF2B5EF4-FFF2-40B4-BE49-F238E27FC236}">
                <a16:creationId xmlns:a16="http://schemas.microsoft.com/office/drawing/2014/main" id="{E57CFB9F-21CA-497A-AB90-6F1932E8E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200400"/>
            <a:ext cx="175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by</a:t>
            </a:r>
            <a:endParaRPr lang="en-IN" altLang="en-US">
              <a:solidFill>
                <a:schemeClr val="accent1"/>
              </a:solidFill>
            </a:endParaRPr>
          </a:p>
        </p:txBody>
      </p:sp>
      <p:sp>
        <p:nvSpPr>
          <p:cNvPr id="2052" name="TextBox 7">
            <a:extLst>
              <a:ext uri="{FF2B5EF4-FFF2-40B4-BE49-F238E27FC236}">
                <a16:creationId xmlns:a16="http://schemas.microsoft.com/office/drawing/2014/main" id="{B038A135-029B-4B83-8F48-BC7106066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73538"/>
            <a:ext cx="8382000" cy="17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chemeClr val="accent1"/>
                </a:solidFill>
              </a:rPr>
              <a:t>Dr. Ranjan Kumar</a:t>
            </a:r>
          </a:p>
          <a:p>
            <a:pPr algn="ctr" eaLnBrk="1" hangingPunct="1"/>
            <a:r>
              <a:rPr lang="en-US" altLang="en-US" sz="1100">
                <a:solidFill>
                  <a:schemeClr val="accent1"/>
                </a:solidFill>
              </a:rPr>
              <a:t>                    Ph. D ; M Phil ; PGDGC</a:t>
            </a:r>
          </a:p>
          <a:p>
            <a:pPr algn="ctr" eaLnBrk="1" hangingPunct="1"/>
            <a:r>
              <a:rPr lang="en-US" altLang="en-US">
                <a:solidFill>
                  <a:schemeClr val="accent1"/>
                </a:solidFill>
              </a:rPr>
              <a:t>Assistant Professor of Psychology</a:t>
            </a:r>
          </a:p>
          <a:p>
            <a:pPr algn="ctr" eaLnBrk="1" hangingPunct="1"/>
            <a:r>
              <a:rPr lang="en-US" altLang="en-US">
                <a:solidFill>
                  <a:schemeClr val="accent1"/>
                </a:solidFill>
              </a:rPr>
              <a:t>Ram Ratan Singh College, Mokama</a:t>
            </a:r>
          </a:p>
          <a:p>
            <a:pPr algn="ctr" eaLnBrk="1" hangingPunct="1"/>
            <a:r>
              <a:rPr lang="en-US" altLang="en-US">
                <a:solidFill>
                  <a:schemeClr val="accent1"/>
                </a:solidFill>
              </a:rPr>
              <a:t>Patliputra University, Patna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Types of IQ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/>
              <a:t>Ratio IQ	</a:t>
            </a:r>
          </a:p>
          <a:p>
            <a:r>
              <a:rPr lang="en-US"/>
              <a:t>First type of IQ </a:t>
            </a:r>
          </a:p>
          <a:p>
            <a:r>
              <a:rPr lang="en-US"/>
              <a:t>Stern (1938)</a:t>
            </a:r>
          </a:p>
          <a:p>
            <a:r>
              <a:rPr lang="en-US"/>
              <a:t>IQ = MA/CA x 100</a:t>
            </a:r>
          </a:p>
          <a:p>
            <a:r>
              <a:rPr lang="en-US"/>
              <a:t>Same IQ has different meanings at different ages</a:t>
            </a:r>
          </a:p>
          <a:p>
            <a:r>
              <a:rPr lang="en-US"/>
              <a:t>Not used as often now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</a:p>
        </p:txBody>
      </p:sp>
      <p:sp>
        <p:nvSpPr>
          <p:cNvPr id="34819" name="Rectangle 4"/>
          <p:cNvSpPr>
            <a:spLocks noGrp="1" noChangeArrowheads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u="sng"/>
              <a:t>Deviation IQ</a:t>
            </a:r>
          </a:p>
          <a:p>
            <a:r>
              <a:rPr lang="en-US"/>
              <a:t>A type of standard score</a:t>
            </a:r>
          </a:p>
          <a:p>
            <a:r>
              <a:rPr lang="en-US"/>
              <a:t>Mean = 100, SD = 15/16</a:t>
            </a:r>
          </a:p>
          <a:p>
            <a:r>
              <a:rPr lang="en-US"/>
              <a:t>Compares IQ to same age peers</a:t>
            </a:r>
          </a:p>
          <a:p>
            <a:r>
              <a:rPr lang="en-US"/>
              <a:t>Normal distribution</a:t>
            </a:r>
          </a:p>
          <a:p>
            <a:r>
              <a:rPr lang="en-US"/>
              <a:t>WISC uses this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Intelligence Quotient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1026" name="Picture 2" descr="H:\binet 2\stdnormcv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7630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Tools: Basic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/>
              <a:t>Mean =100(SD of 15)</a:t>
            </a:r>
          </a:p>
          <a:p>
            <a:endParaRPr lang="en-US" dirty="0"/>
          </a:p>
          <a:p>
            <a:r>
              <a:rPr lang="en-US" dirty="0"/>
              <a:t>Standardization</a:t>
            </a:r>
          </a:p>
          <a:p>
            <a:endParaRPr lang="en-US" dirty="0"/>
          </a:p>
          <a:p>
            <a:r>
              <a:rPr lang="en-US" dirty="0"/>
              <a:t>Norms</a:t>
            </a:r>
          </a:p>
          <a:p>
            <a:endParaRPr lang="en-US" dirty="0"/>
          </a:p>
          <a:p>
            <a:r>
              <a:rPr lang="en-US" dirty="0"/>
              <a:t>Measures of Reliability</a:t>
            </a:r>
          </a:p>
          <a:p>
            <a:endParaRPr lang="en-US" dirty="0"/>
          </a:p>
          <a:p>
            <a:r>
              <a:rPr lang="en-US" dirty="0"/>
              <a:t>Measures of Validity</a:t>
            </a:r>
          </a:p>
          <a:p>
            <a:endParaRPr lang="en-US" dirty="0"/>
          </a:p>
          <a:p>
            <a:r>
              <a:rPr lang="en-US" dirty="0"/>
              <a:t>Proper Revision in every 10-15 years to counter Flynn effect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IQ  Range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38200" y="1447800"/>
          <a:ext cx="77724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IQ 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PROFOUND 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BELOW 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SEVERE 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20-34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MODERATE 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35-49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MILD 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50-69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BORDERLINE INTELLIGENCE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70-89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AVERAGE INTELLIGENCE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90-109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BRIGHT 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110-119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SUPERIOR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120-130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VERY SUPERIOR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ABOVE 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Retardation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ICD-10</a:t>
            </a:r>
          </a:p>
          <a:p>
            <a:r>
              <a:rPr lang="en-US" dirty="0"/>
              <a:t>Mild (50-69)</a:t>
            </a:r>
          </a:p>
          <a:p>
            <a:r>
              <a:rPr lang="en-US" dirty="0"/>
              <a:t>Moderate (35-49)</a:t>
            </a:r>
          </a:p>
          <a:p>
            <a:r>
              <a:rPr lang="en-US" dirty="0"/>
              <a:t>Severe (20-34)</a:t>
            </a:r>
          </a:p>
          <a:p>
            <a:r>
              <a:rPr lang="en-US" dirty="0"/>
              <a:t>Profound (&lt;20)</a:t>
            </a:r>
          </a:p>
          <a:p>
            <a:pPr>
              <a:buNone/>
            </a:pPr>
            <a:r>
              <a:rPr lang="en-US" dirty="0"/>
              <a:t>ICD-11</a:t>
            </a:r>
          </a:p>
          <a:p>
            <a:pPr>
              <a:buNone/>
            </a:pPr>
            <a:r>
              <a:rPr lang="en-US" sz="2400" dirty="0"/>
              <a:t>Intellectual Developmental Disorder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DSM IV-TR</a:t>
            </a:r>
          </a:p>
          <a:p>
            <a:r>
              <a:rPr lang="en-US" dirty="0"/>
              <a:t>Mild (50-55 to 70)</a:t>
            </a:r>
          </a:p>
          <a:p>
            <a:r>
              <a:rPr lang="en-US" dirty="0"/>
              <a:t>Moderate (35-40 to 50-55)</a:t>
            </a:r>
          </a:p>
          <a:p>
            <a:r>
              <a:rPr lang="en-US" dirty="0"/>
              <a:t>Severe (20-25 to 35-40)</a:t>
            </a:r>
          </a:p>
          <a:p>
            <a:r>
              <a:rPr lang="en-US" dirty="0"/>
              <a:t>Profound (Below 20 or 25)</a:t>
            </a:r>
          </a:p>
          <a:p>
            <a:pPr>
              <a:buNone/>
            </a:pPr>
            <a:r>
              <a:rPr lang="en-US" dirty="0"/>
              <a:t>DSM-V-Intellectual Disability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Intelligence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Intelligence tests are broadly divided into two types based on administrative condition</a:t>
            </a:r>
          </a:p>
          <a:p>
            <a:r>
              <a:rPr lang="en-US" dirty="0"/>
              <a:t>Group tests and individual tests</a:t>
            </a:r>
          </a:p>
          <a:p>
            <a:pPr>
              <a:buNone/>
            </a:pPr>
            <a:r>
              <a:rPr lang="en-US" dirty="0"/>
              <a:t>Based on the nature of tests, intelligence tests are divided into</a:t>
            </a:r>
          </a:p>
          <a:p>
            <a:r>
              <a:rPr lang="en-US" dirty="0"/>
              <a:t>Verbal</a:t>
            </a:r>
          </a:p>
          <a:p>
            <a:r>
              <a:rPr lang="en-US" dirty="0"/>
              <a:t>Nonverbal and</a:t>
            </a:r>
          </a:p>
          <a:p>
            <a:r>
              <a:rPr lang="en-US" dirty="0"/>
              <a:t>Performance</a:t>
            </a:r>
          </a:p>
          <a:p>
            <a:pPr>
              <a:buNone/>
            </a:pPr>
            <a:r>
              <a:rPr lang="en-US" dirty="0"/>
              <a:t>Based on the time limit  they are divided into </a:t>
            </a:r>
          </a:p>
          <a:p>
            <a:r>
              <a:rPr lang="en-US" dirty="0"/>
              <a:t>Speed tests and</a:t>
            </a:r>
          </a:p>
          <a:p>
            <a:r>
              <a:rPr lang="en-US" dirty="0"/>
              <a:t>Power tests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Individual test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Group test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Administered  to one person at a time </a:t>
            </a:r>
          </a:p>
          <a:p>
            <a:r>
              <a:rPr lang="en-US" dirty="0"/>
              <a:t>Time consuming</a:t>
            </a:r>
          </a:p>
          <a:p>
            <a:r>
              <a:rPr lang="en-US" dirty="0"/>
              <a:t>Allows the examiner to establish proper rapport</a:t>
            </a:r>
          </a:p>
          <a:p>
            <a:r>
              <a:rPr lang="en-US" dirty="0"/>
              <a:t>Help in diagnosis and remediation of individual learning difficulties</a:t>
            </a:r>
          </a:p>
          <a:p>
            <a:r>
              <a:rPr lang="en-US" dirty="0" err="1"/>
              <a:t>Standardised</a:t>
            </a:r>
            <a:r>
              <a:rPr lang="en-US" dirty="0"/>
              <a:t> on relatively small samples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Administered on a mass scale</a:t>
            </a:r>
          </a:p>
          <a:p>
            <a:r>
              <a:rPr lang="en-US" dirty="0"/>
              <a:t>Less time-consuming</a:t>
            </a:r>
          </a:p>
          <a:p>
            <a:r>
              <a:rPr lang="en-US" dirty="0"/>
              <a:t>Minimal role of the examiner</a:t>
            </a:r>
          </a:p>
          <a:p>
            <a:r>
              <a:rPr lang="en-US" dirty="0"/>
              <a:t>Used for mass screening</a:t>
            </a:r>
          </a:p>
          <a:p>
            <a:r>
              <a:rPr lang="en-US" dirty="0" err="1"/>
              <a:t>Standardised</a:t>
            </a:r>
            <a:r>
              <a:rPr lang="en-US" dirty="0"/>
              <a:t> on ultra large samples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Verbal ,Non-verbal and Performance tests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Verbal test </a:t>
            </a:r>
            <a:r>
              <a:rPr lang="en-US" dirty="0"/>
              <a:t>demands understanding of written words</a:t>
            </a:r>
          </a:p>
          <a:p>
            <a:r>
              <a:rPr lang="en-US" dirty="0"/>
              <a:t>Can only be administered to literates</a:t>
            </a:r>
          </a:p>
          <a:p>
            <a:r>
              <a:rPr lang="en-US" dirty="0"/>
              <a:t>e. g.  Verbal Adult Intelligence scale (VAIS)</a:t>
            </a:r>
          </a:p>
          <a:p>
            <a:pPr>
              <a:buNone/>
            </a:pPr>
            <a:r>
              <a:rPr lang="en-US" b="1" dirty="0"/>
              <a:t>Non verbal tests</a:t>
            </a:r>
          </a:p>
          <a:p>
            <a:pPr>
              <a:buNone/>
            </a:pPr>
            <a:r>
              <a:rPr lang="en-US" dirty="0"/>
              <a:t>Use picture or illustration as items</a:t>
            </a:r>
          </a:p>
          <a:p>
            <a:r>
              <a:rPr lang="en-US" dirty="0"/>
              <a:t>e. g Raven’s Progressive Matrices</a:t>
            </a:r>
          </a:p>
          <a:p>
            <a:pPr>
              <a:buNone/>
            </a:pPr>
            <a:r>
              <a:rPr lang="en-US" b="1" dirty="0"/>
              <a:t>Performance tests are made up of certain concrete tasks </a:t>
            </a:r>
          </a:p>
          <a:p>
            <a:pPr>
              <a:buNone/>
            </a:pPr>
            <a:r>
              <a:rPr lang="en-US" dirty="0"/>
              <a:t>e.g. </a:t>
            </a:r>
            <a:r>
              <a:rPr lang="en-US" dirty="0" err="1"/>
              <a:t>Koh’s</a:t>
            </a:r>
            <a:r>
              <a:rPr lang="en-US" dirty="0"/>
              <a:t> Block Design Test, WAPIS</a:t>
            </a:r>
          </a:p>
          <a:p>
            <a:pPr>
              <a:buNone/>
            </a:pP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In speed tests there is a prescribed time limit to complete the test, Individual differences depend entirely on the speed of performance e. g. WAPIS</a:t>
            </a:r>
          </a:p>
          <a:p>
            <a:r>
              <a:rPr lang="en-US" sz="3600" dirty="0"/>
              <a:t>In power tests there is no time limit to finish the test. A pure power test has a time limit long enough to  permit everyone to attempt all items e. g Raven’s Progressive Matrices</a:t>
            </a:r>
          </a:p>
          <a:p>
            <a:pPr>
              <a:buNone/>
            </a:pPr>
            <a:r>
              <a:rPr lang="en-US" dirty="0"/>
              <a:t>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Performance/Non-verbal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Raven’s Progressive Matrices</a:t>
            </a:r>
          </a:p>
          <a:p>
            <a:r>
              <a:rPr lang="en-US" dirty="0"/>
              <a:t>Seguin Form Board Test (3-11 yrs)</a:t>
            </a:r>
          </a:p>
          <a:p>
            <a:r>
              <a:rPr lang="en-US" dirty="0"/>
              <a:t>Bhatia’s Intelligence Battery (Above 11 yrs)</a:t>
            </a:r>
          </a:p>
          <a:p>
            <a:r>
              <a:rPr lang="en-US" dirty="0"/>
              <a:t>Pass Along Test (Speed Test)</a:t>
            </a:r>
          </a:p>
          <a:p>
            <a:r>
              <a:rPr lang="en-US" dirty="0" err="1"/>
              <a:t>Koh’s</a:t>
            </a:r>
            <a:r>
              <a:rPr lang="en-US" dirty="0"/>
              <a:t> Block Design Test(Speed Test)</a:t>
            </a:r>
          </a:p>
          <a:p>
            <a:r>
              <a:rPr lang="en-US" dirty="0" err="1"/>
              <a:t>Porteus</a:t>
            </a:r>
            <a:r>
              <a:rPr lang="en-US" dirty="0"/>
              <a:t> Maze Test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TESTS OF INTELLIGENCE</a:t>
            </a:r>
            <a:endParaRPr lang="en-US" dirty="0"/>
          </a:p>
        </p:txBody>
      </p:sp>
      <p:sp>
        <p:nvSpPr>
          <p:cNvPr id="6" name="Text Box 6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1295400" y="3657600"/>
            <a:ext cx="6400800" cy="281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tabLst>
                <a:tab pos="461963" algn="l"/>
              </a:tabLst>
            </a:pPr>
            <a:r>
              <a:rPr lang="en-US" sz="2800" b="1" dirty="0">
                <a:solidFill>
                  <a:srgbClr val="E21A22"/>
                </a:solidFill>
                <a:cs typeface="Times New Roman" pitchFamily="18" charset="0"/>
              </a:rPr>
              <a:t>Do you think IQ tests are good indication of intelligence?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tabLst>
                <a:tab pos="461963" algn="l"/>
              </a:tabLst>
            </a:pPr>
            <a:r>
              <a:rPr lang="en-US" sz="2800" b="1" dirty="0">
                <a:solidFill>
                  <a:srgbClr val="0868B2"/>
                </a:solidFill>
                <a:cs typeface="Times New Roman" pitchFamily="18" charset="0"/>
              </a:rPr>
              <a:t>A.</a:t>
            </a:r>
            <a:r>
              <a:rPr lang="en-US" sz="2800" b="1" dirty="0">
                <a:solidFill>
                  <a:srgbClr val="13489A"/>
                </a:solidFill>
                <a:cs typeface="Times New Roman" pitchFamily="18" charset="0"/>
              </a:rPr>
              <a:t>	</a:t>
            </a:r>
            <a:r>
              <a:rPr lang="en-US" sz="2800" dirty="0">
                <a:cs typeface="Times New Roman" pitchFamily="18" charset="0"/>
              </a:rPr>
              <a:t>Yes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tabLst>
                <a:tab pos="461963" algn="l"/>
              </a:tabLst>
            </a:pPr>
            <a:r>
              <a:rPr lang="en-US" sz="2800" b="1" dirty="0">
                <a:solidFill>
                  <a:srgbClr val="0868B2"/>
                </a:solidFill>
                <a:cs typeface="Times New Roman" pitchFamily="18" charset="0"/>
              </a:rPr>
              <a:t>B.</a:t>
            </a:r>
            <a:r>
              <a:rPr lang="en-US" sz="2800" b="1" dirty="0">
                <a:solidFill>
                  <a:srgbClr val="13489A"/>
                </a:solidFill>
                <a:cs typeface="Times New Roman" pitchFamily="18" charset="0"/>
              </a:rPr>
              <a:t>	</a:t>
            </a:r>
            <a:r>
              <a:rPr lang="en-US" sz="2800" dirty="0">
                <a:cs typeface="Times New Roman" pitchFamily="18" charset="0"/>
              </a:rPr>
              <a:t>No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tabLst>
                <a:tab pos="461963" algn="l"/>
              </a:tabLst>
            </a:pPr>
            <a:r>
              <a:rPr lang="en-US" sz="2800" b="1" dirty="0">
                <a:solidFill>
                  <a:srgbClr val="0868B2"/>
                </a:solidFill>
                <a:cs typeface="Times New Roman" pitchFamily="18" charset="0"/>
              </a:rPr>
              <a:t>C.</a:t>
            </a:r>
            <a:r>
              <a:rPr lang="en-US" sz="2800" b="1" dirty="0">
                <a:solidFill>
                  <a:srgbClr val="ED2641"/>
                </a:solidFill>
                <a:cs typeface="Times New Roman" pitchFamily="18" charset="0"/>
              </a:rPr>
              <a:t>	</a:t>
            </a:r>
            <a:r>
              <a:rPr lang="en-US" sz="2800" dirty="0">
                <a:cs typeface="Times New Roman" pitchFamily="18" charset="0"/>
              </a:rPr>
              <a:t>Not 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Wechsler’s Intelligence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Best </a:t>
            </a:r>
            <a:r>
              <a:rPr lang="en-US" dirty="0" err="1"/>
              <a:t>standardised</a:t>
            </a:r>
            <a:r>
              <a:rPr lang="en-US" dirty="0"/>
              <a:t> and most widely used intelligence tests  in the world </a:t>
            </a:r>
          </a:p>
          <a:p>
            <a:r>
              <a:rPr lang="en-US" dirty="0"/>
              <a:t>Designed in 1939 by David  Wechsler</a:t>
            </a:r>
          </a:p>
          <a:p>
            <a:pPr>
              <a:buNone/>
            </a:pPr>
            <a:r>
              <a:rPr lang="en-US" dirty="0"/>
              <a:t>There are three types of Wechsler’s Intelligence tests</a:t>
            </a:r>
          </a:p>
          <a:p>
            <a:r>
              <a:rPr lang="en-US" dirty="0"/>
              <a:t>WPPSI-Wechsler’s  Preschool and Primary Scale of Intelligence for the age range of 4-6.5 years</a:t>
            </a:r>
          </a:p>
          <a:p>
            <a:r>
              <a:rPr lang="en-US" dirty="0"/>
              <a:t>WISC-IV-Wechsler’s Intelligence Scale for Children for the age range of  6-15 years</a:t>
            </a:r>
          </a:p>
          <a:p>
            <a:r>
              <a:rPr lang="en-US" dirty="0"/>
              <a:t>WAIS-III-Wechsler’s Adult intelligence Scale (16-24 Years) </a:t>
            </a:r>
          </a:p>
          <a:p>
            <a:r>
              <a:rPr lang="en-US" b="1" i="1" dirty="0"/>
              <a:t>WAPIS-Wechsler’s Adult Performance  Intelligence Scale (15-44 years) is the Indian adaptation of  WAIS  scale </a:t>
            </a:r>
            <a:r>
              <a:rPr lang="en-US" b="1" i="1" dirty="0" err="1"/>
              <a:t>standardised</a:t>
            </a:r>
            <a:r>
              <a:rPr lang="en-US" b="1" i="1" dirty="0"/>
              <a:t>  by </a:t>
            </a:r>
            <a:r>
              <a:rPr lang="en-US" b="1" i="1" dirty="0" err="1"/>
              <a:t>Prabha</a:t>
            </a:r>
            <a:r>
              <a:rPr lang="en-US" b="1" i="1" dirty="0"/>
              <a:t> </a:t>
            </a:r>
            <a:r>
              <a:rPr lang="en-US" b="1" i="1" dirty="0" err="1"/>
              <a:t>Ramalingaswamy</a:t>
            </a:r>
            <a:r>
              <a:rPr lang="en-US" b="1" i="1" dirty="0"/>
              <a:t> in 1974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7772400" cy="4572000"/>
          </a:xfrm>
        </p:spPr>
        <p:txBody>
          <a:bodyPr>
            <a:noAutofit/>
          </a:bodyPr>
          <a:lstStyle/>
          <a:p>
            <a:r>
              <a:rPr lang="en-US" sz="2400" dirty="0"/>
              <a:t>The first was Wechsler-</a:t>
            </a:r>
            <a:r>
              <a:rPr lang="en-US" sz="2400" dirty="0" err="1"/>
              <a:t>Belluve</a:t>
            </a:r>
            <a:r>
              <a:rPr lang="en-US" sz="2400" dirty="0"/>
              <a:t> Intelligence Scale with age range 16-64 years </a:t>
            </a:r>
          </a:p>
          <a:p>
            <a:r>
              <a:rPr lang="en-US" sz="2400" dirty="0"/>
              <a:t>Replaced in 1955 by the Wechsler’s Adult Intelligence Scale (WAIS)</a:t>
            </a:r>
          </a:p>
          <a:p>
            <a:r>
              <a:rPr lang="en-US" sz="2400" dirty="0"/>
              <a:t>1981 Revision is WAIS-R</a:t>
            </a:r>
          </a:p>
          <a:p>
            <a:r>
              <a:rPr lang="en-US" sz="2400" dirty="0"/>
              <a:t>1997 revision is currently in use known as WAIS-III</a:t>
            </a:r>
          </a:p>
          <a:p>
            <a:r>
              <a:rPr lang="en-US" sz="2400" dirty="0"/>
              <a:t>It consists of 11 subtests(6 Verbal and 5 performance tests)</a:t>
            </a:r>
          </a:p>
          <a:p>
            <a:r>
              <a:rPr lang="en-US" sz="2400" dirty="0"/>
              <a:t>It gives full scale IQ score, Performance and Verbal IQ score</a:t>
            </a:r>
          </a:p>
          <a:p>
            <a:r>
              <a:rPr lang="en-US" sz="2400" dirty="0"/>
              <a:t>If the difference between VQ and PQ is more than 20 points brain dysfunction is indicated</a:t>
            </a:r>
          </a:p>
          <a:p>
            <a:r>
              <a:rPr lang="en-US" sz="2400" dirty="0"/>
              <a:t>Interpretation by converting raw score into scaled score(gives IQ)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First published in 1949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Revised in 1974 known as WISC-R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WISC-IV  currently in use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Administration time varies from 1-3 hours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Must be trained in order to administer – complicated rules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WAPIS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Performance part of  WAIS adopted for Indian population by </a:t>
            </a:r>
            <a:r>
              <a:rPr lang="en-US" sz="3600" dirty="0" err="1"/>
              <a:t>Prabharamalingaswamy</a:t>
            </a:r>
            <a:r>
              <a:rPr lang="en-US" sz="3600" dirty="0"/>
              <a:t>  in 1974</a:t>
            </a:r>
          </a:p>
          <a:p>
            <a:pPr>
              <a:buNone/>
            </a:pPr>
            <a:r>
              <a:rPr lang="en-US" sz="3600" dirty="0"/>
              <a:t>Performance scale consists of </a:t>
            </a:r>
          </a:p>
          <a:p>
            <a:r>
              <a:rPr lang="en-US" sz="3600" dirty="0"/>
              <a:t>Picture completion(26 cards)</a:t>
            </a:r>
          </a:p>
          <a:p>
            <a:r>
              <a:rPr lang="en-US" sz="3600" dirty="0"/>
              <a:t>Picture arrangement(9 items)</a:t>
            </a:r>
          </a:p>
          <a:p>
            <a:r>
              <a:rPr lang="en-US" sz="3600" dirty="0"/>
              <a:t>Block design (10 items)</a:t>
            </a:r>
          </a:p>
          <a:p>
            <a:r>
              <a:rPr lang="en-US" sz="3600" dirty="0"/>
              <a:t>Digit symbol(90 items)</a:t>
            </a:r>
          </a:p>
          <a:p>
            <a:r>
              <a:rPr lang="en-US" sz="3600" dirty="0"/>
              <a:t>Object assembly(4 items)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Bhatia’s Battery of Performance Intelligence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Chander</a:t>
            </a:r>
            <a:r>
              <a:rPr lang="en-US" sz="3600" dirty="0"/>
              <a:t> Mohan Bhatia developed this test</a:t>
            </a:r>
          </a:p>
          <a:p>
            <a:r>
              <a:rPr lang="en-US" sz="3600" dirty="0"/>
              <a:t>For illiterates most amenable</a:t>
            </a:r>
          </a:p>
          <a:p>
            <a:pPr>
              <a:buNone/>
            </a:pPr>
            <a:r>
              <a:rPr lang="en-US" sz="3600" dirty="0"/>
              <a:t>Consists of 5 subtests</a:t>
            </a:r>
          </a:p>
          <a:p>
            <a:r>
              <a:rPr lang="en-US" sz="3600" dirty="0"/>
              <a:t>Block Design(10 cards)</a:t>
            </a:r>
          </a:p>
          <a:p>
            <a:r>
              <a:rPr lang="en-US" sz="3600" dirty="0"/>
              <a:t>Pass along test(8 patterns)</a:t>
            </a:r>
          </a:p>
          <a:p>
            <a:r>
              <a:rPr lang="en-US" sz="3600" dirty="0"/>
              <a:t>Pattern drawing test(8 patterns)</a:t>
            </a:r>
          </a:p>
          <a:p>
            <a:r>
              <a:rPr lang="en-US" sz="3600" dirty="0"/>
              <a:t>Immediate memory span(sounds/digits)</a:t>
            </a:r>
          </a:p>
          <a:p>
            <a:r>
              <a:rPr lang="en-US" sz="3600" dirty="0"/>
              <a:t>Picture construction test (5 items)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077200" cy="5592763"/>
          </a:xfrm>
        </p:spPr>
        <p:txBody>
          <a:bodyPr/>
          <a:lstStyle/>
          <a:p>
            <a:pPr>
              <a:buNone/>
            </a:pPr>
            <a:r>
              <a:rPr lang="en-US" dirty="0"/>
              <a:t>                       1916 Stanford-</a:t>
            </a:r>
            <a:r>
              <a:rPr lang="en-US" dirty="0" err="1"/>
              <a:t>Binet</a:t>
            </a:r>
            <a:br>
              <a:rPr lang="en-US" dirty="0"/>
            </a:br>
            <a:r>
              <a:rPr lang="en-US" dirty="0"/>
              <a:t>                Sample Items for 12 yr olds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981200"/>
            <a:ext cx="2133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b="1"/>
              <a:t>Orange.</a:t>
            </a:r>
            <a:r>
              <a:rPr lang="en-US"/>
              <a:t>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b="1"/>
              <a:t>45.</a:t>
            </a:r>
            <a:r>
              <a:rPr lang="en-US"/>
              <a:t> </a:t>
            </a:r>
            <a:r>
              <a:rPr lang="en-US" b="1"/>
              <a:t>Sportive.</a:t>
            </a:r>
            <a:r>
              <a:rPr lang="en-US"/>
              <a:t>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b="1"/>
              <a:t>80.</a:t>
            </a:r>
            <a:r>
              <a:rPr lang="en-US"/>
              <a:t> </a:t>
            </a:r>
            <a:r>
              <a:rPr lang="en-US" b="1"/>
              <a:t>Exaltation.</a:t>
            </a:r>
            <a:r>
              <a:rPr lang="en-US"/>
              <a:t>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b="1"/>
              <a:t>92. Theosophy</a:t>
            </a:r>
            <a:endParaRPr lang="en-US" sz="2000" i="1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315200" y="5334000"/>
            <a:ext cx="12954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3-1-8-7-9 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6-9-4-8-2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5-2-9-6-1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1717675" cy="4667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Vocabulary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477000" y="1752600"/>
            <a:ext cx="1512888" cy="4667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Grammar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239000" y="4876800"/>
            <a:ext cx="1309688" cy="4667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Memory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819400" y="4953000"/>
            <a:ext cx="3810000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/>
              <a:t> Snake, cow, sparrow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/>
              <a:t> Book, teacher, newspaper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/>
              <a:t> Wool, cotton, leather</a:t>
            </a:r>
            <a:r>
              <a:rPr lang="en-US"/>
              <a:t> 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971800" y="4495800"/>
            <a:ext cx="1681163" cy="4667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Similarities</a:t>
            </a:r>
          </a:p>
        </p:txBody>
      </p:sp>
      <p:pic>
        <p:nvPicPr>
          <p:cNvPr id="11" name="Picture 12" descr="H:\Images\iqsce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0"/>
            <a:ext cx="1879600" cy="2052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28600" y="4114800"/>
            <a:ext cx="2057400" cy="4667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Interpretation</a:t>
            </a:r>
          </a:p>
        </p:txBody>
      </p:sp>
      <p:sp>
        <p:nvSpPr>
          <p:cNvPr id="13" name="Oval 21"/>
          <p:cNvSpPr>
            <a:spLocks noChangeArrowheads="1"/>
          </p:cNvSpPr>
          <p:nvPr/>
        </p:nvSpPr>
        <p:spPr bwMode="auto">
          <a:xfrm>
            <a:off x="2798763" y="2273300"/>
            <a:ext cx="1752600" cy="1600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4398963" y="28829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5" name="Freeform 23"/>
          <p:cNvSpPr>
            <a:spLocks/>
          </p:cNvSpPr>
          <p:nvPr/>
        </p:nvSpPr>
        <p:spPr bwMode="auto">
          <a:xfrm>
            <a:off x="2895600" y="2362200"/>
            <a:ext cx="1481138" cy="1358900"/>
          </a:xfrm>
          <a:custGeom>
            <a:avLst/>
            <a:gdLst>
              <a:gd name="T0" fmla="*/ 911 w 933"/>
              <a:gd name="T1" fmla="*/ 652 h 856"/>
              <a:gd name="T2" fmla="*/ 827 w 933"/>
              <a:gd name="T3" fmla="*/ 748 h 856"/>
              <a:gd name="T4" fmla="*/ 803 w 933"/>
              <a:gd name="T5" fmla="*/ 784 h 856"/>
              <a:gd name="T6" fmla="*/ 767 w 933"/>
              <a:gd name="T7" fmla="*/ 796 h 856"/>
              <a:gd name="T8" fmla="*/ 731 w 933"/>
              <a:gd name="T9" fmla="*/ 820 h 856"/>
              <a:gd name="T10" fmla="*/ 611 w 933"/>
              <a:gd name="T11" fmla="*/ 856 h 856"/>
              <a:gd name="T12" fmla="*/ 383 w 933"/>
              <a:gd name="T13" fmla="*/ 844 h 856"/>
              <a:gd name="T14" fmla="*/ 239 w 933"/>
              <a:gd name="T15" fmla="*/ 736 h 856"/>
              <a:gd name="T16" fmla="*/ 179 w 933"/>
              <a:gd name="T17" fmla="*/ 676 h 856"/>
              <a:gd name="T18" fmla="*/ 59 w 933"/>
              <a:gd name="T19" fmla="*/ 520 h 856"/>
              <a:gd name="T20" fmla="*/ 167 w 933"/>
              <a:gd name="T21" fmla="*/ 136 h 856"/>
              <a:gd name="T22" fmla="*/ 275 w 933"/>
              <a:gd name="T23" fmla="*/ 64 h 856"/>
              <a:gd name="T24" fmla="*/ 347 w 933"/>
              <a:gd name="T25" fmla="*/ 40 h 856"/>
              <a:gd name="T26" fmla="*/ 383 w 933"/>
              <a:gd name="T27" fmla="*/ 28 h 856"/>
              <a:gd name="T28" fmla="*/ 635 w 933"/>
              <a:gd name="T29" fmla="*/ 52 h 856"/>
              <a:gd name="T30" fmla="*/ 851 w 933"/>
              <a:gd name="T31" fmla="*/ 244 h 856"/>
              <a:gd name="T32" fmla="*/ 899 w 933"/>
              <a:gd name="T33" fmla="*/ 316 h 856"/>
              <a:gd name="T34" fmla="*/ 923 w 933"/>
              <a:gd name="T35" fmla="*/ 388 h 856"/>
              <a:gd name="T36" fmla="*/ 839 w 933"/>
              <a:gd name="T37" fmla="*/ 652 h 856"/>
              <a:gd name="T38" fmla="*/ 743 w 933"/>
              <a:gd name="T39" fmla="*/ 712 h 856"/>
              <a:gd name="T40" fmla="*/ 707 w 933"/>
              <a:gd name="T41" fmla="*/ 724 h 856"/>
              <a:gd name="T42" fmla="*/ 407 w 933"/>
              <a:gd name="T43" fmla="*/ 688 h 856"/>
              <a:gd name="T44" fmla="*/ 371 w 933"/>
              <a:gd name="T45" fmla="*/ 664 h 856"/>
              <a:gd name="T46" fmla="*/ 335 w 933"/>
              <a:gd name="T47" fmla="*/ 652 h 856"/>
              <a:gd name="T48" fmla="*/ 311 w 933"/>
              <a:gd name="T49" fmla="*/ 616 h 856"/>
              <a:gd name="T50" fmla="*/ 227 w 933"/>
              <a:gd name="T51" fmla="*/ 508 h 856"/>
              <a:gd name="T52" fmla="*/ 203 w 933"/>
              <a:gd name="T53" fmla="*/ 472 h 856"/>
              <a:gd name="T54" fmla="*/ 179 w 933"/>
              <a:gd name="T55" fmla="*/ 436 h 856"/>
              <a:gd name="T56" fmla="*/ 191 w 933"/>
              <a:gd name="T57" fmla="*/ 196 h 856"/>
              <a:gd name="T58" fmla="*/ 299 w 933"/>
              <a:gd name="T59" fmla="*/ 148 h 856"/>
              <a:gd name="T60" fmla="*/ 575 w 933"/>
              <a:gd name="T61" fmla="*/ 184 h 856"/>
              <a:gd name="T62" fmla="*/ 755 w 933"/>
              <a:gd name="T63" fmla="*/ 328 h 856"/>
              <a:gd name="T64" fmla="*/ 803 w 933"/>
              <a:gd name="T65" fmla="*/ 436 h 856"/>
              <a:gd name="T66" fmla="*/ 767 w 933"/>
              <a:gd name="T67" fmla="*/ 544 h 856"/>
              <a:gd name="T68" fmla="*/ 731 w 933"/>
              <a:gd name="T69" fmla="*/ 556 h 856"/>
              <a:gd name="T70" fmla="*/ 695 w 933"/>
              <a:gd name="T71" fmla="*/ 580 h 856"/>
              <a:gd name="T72" fmla="*/ 623 w 933"/>
              <a:gd name="T73" fmla="*/ 604 h 856"/>
              <a:gd name="T74" fmla="*/ 431 w 933"/>
              <a:gd name="T75" fmla="*/ 532 h 856"/>
              <a:gd name="T76" fmla="*/ 359 w 933"/>
              <a:gd name="T77" fmla="*/ 484 h 856"/>
              <a:gd name="T78" fmla="*/ 323 w 933"/>
              <a:gd name="T79" fmla="*/ 460 h 856"/>
              <a:gd name="T80" fmla="*/ 299 w 933"/>
              <a:gd name="T81" fmla="*/ 424 h 856"/>
              <a:gd name="T82" fmla="*/ 275 w 933"/>
              <a:gd name="T83" fmla="*/ 352 h 856"/>
              <a:gd name="T84" fmla="*/ 395 w 933"/>
              <a:gd name="T85" fmla="*/ 244 h 856"/>
              <a:gd name="T86" fmla="*/ 587 w 933"/>
              <a:gd name="T87" fmla="*/ 268 h 856"/>
              <a:gd name="T88" fmla="*/ 635 w 933"/>
              <a:gd name="T89" fmla="*/ 376 h 856"/>
              <a:gd name="T90" fmla="*/ 647 w 933"/>
              <a:gd name="T91" fmla="*/ 412 h 856"/>
              <a:gd name="T92" fmla="*/ 551 w 933"/>
              <a:gd name="T93" fmla="*/ 472 h 856"/>
              <a:gd name="T94" fmla="*/ 383 w 933"/>
              <a:gd name="T95" fmla="*/ 376 h 856"/>
              <a:gd name="T96" fmla="*/ 515 w 933"/>
              <a:gd name="T97" fmla="*/ 352 h 856"/>
              <a:gd name="T98" fmla="*/ 503 w 933"/>
              <a:gd name="T99" fmla="*/ 400 h 85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933"/>
              <a:gd name="T151" fmla="*/ 0 h 856"/>
              <a:gd name="T152" fmla="*/ 933 w 933"/>
              <a:gd name="T153" fmla="*/ 856 h 85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933" h="856">
                <a:moveTo>
                  <a:pt x="911" y="652"/>
                </a:moveTo>
                <a:cubicBezTo>
                  <a:pt x="855" y="736"/>
                  <a:pt x="887" y="708"/>
                  <a:pt x="827" y="748"/>
                </a:cubicBezTo>
                <a:cubicBezTo>
                  <a:pt x="819" y="760"/>
                  <a:pt x="814" y="775"/>
                  <a:pt x="803" y="784"/>
                </a:cubicBezTo>
                <a:cubicBezTo>
                  <a:pt x="793" y="792"/>
                  <a:pt x="778" y="790"/>
                  <a:pt x="767" y="796"/>
                </a:cubicBezTo>
                <a:cubicBezTo>
                  <a:pt x="754" y="802"/>
                  <a:pt x="744" y="814"/>
                  <a:pt x="731" y="820"/>
                </a:cubicBezTo>
                <a:cubicBezTo>
                  <a:pt x="693" y="837"/>
                  <a:pt x="651" y="846"/>
                  <a:pt x="611" y="856"/>
                </a:cubicBezTo>
                <a:cubicBezTo>
                  <a:pt x="535" y="852"/>
                  <a:pt x="459" y="851"/>
                  <a:pt x="383" y="844"/>
                </a:cubicBezTo>
                <a:cubicBezTo>
                  <a:pt x="323" y="839"/>
                  <a:pt x="288" y="769"/>
                  <a:pt x="239" y="736"/>
                </a:cubicBezTo>
                <a:cubicBezTo>
                  <a:pt x="175" y="640"/>
                  <a:pt x="259" y="756"/>
                  <a:pt x="179" y="676"/>
                </a:cubicBezTo>
                <a:cubicBezTo>
                  <a:pt x="133" y="630"/>
                  <a:pt x="106" y="567"/>
                  <a:pt x="59" y="520"/>
                </a:cubicBezTo>
                <a:cubicBezTo>
                  <a:pt x="0" y="344"/>
                  <a:pt x="43" y="233"/>
                  <a:pt x="167" y="136"/>
                </a:cubicBezTo>
                <a:cubicBezTo>
                  <a:pt x="201" y="109"/>
                  <a:pt x="234" y="78"/>
                  <a:pt x="275" y="64"/>
                </a:cubicBezTo>
                <a:cubicBezTo>
                  <a:pt x="299" y="56"/>
                  <a:pt x="323" y="48"/>
                  <a:pt x="347" y="40"/>
                </a:cubicBezTo>
                <a:cubicBezTo>
                  <a:pt x="359" y="36"/>
                  <a:pt x="383" y="28"/>
                  <a:pt x="383" y="28"/>
                </a:cubicBezTo>
                <a:cubicBezTo>
                  <a:pt x="467" y="33"/>
                  <a:pt x="568" y="0"/>
                  <a:pt x="635" y="52"/>
                </a:cubicBezTo>
                <a:cubicBezTo>
                  <a:pt x="713" y="112"/>
                  <a:pt x="768" y="189"/>
                  <a:pt x="851" y="244"/>
                </a:cubicBezTo>
                <a:cubicBezTo>
                  <a:pt x="867" y="268"/>
                  <a:pt x="890" y="289"/>
                  <a:pt x="899" y="316"/>
                </a:cubicBezTo>
                <a:cubicBezTo>
                  <a:pt x="907" y="340"/>
                  <a:pt x="923" y="388"/>
                  <a:pt x="923" y="388"/>
                </a:cubicBezTo>
                <a:cubicBezTo>
                  <a:pt x="915" y="496"/>
                  <a:pt x="933" y="589"/>
                  <a:pt x="839" y="652"/>
                </a:cubicBezTo>
                <a:cubicBezTo>
                  <a:pt x="801" y="709"/>
                  <a:pt x="829" y="683"/>
                  <a:pt x="743" y="712"/>
                </a:cubicBezTo>
                <a:cubicBezTo>
                  <a:pt x="731" y="716"/>
                  <a:pt x="707" y="724"/>
                  <a:pt x="707" y="724"/>
                </a:cubicBezTo>
                <a:cubicBezTo>
                  <a:pt x="592" y="717"/>
                  <a:pt x="512" y="714"/>
                  <a:pt x="407" y="688"/>
                </a:cubicBezTo>
                <a:cubicBezTo>
                  <a:pt x="395" y="680"/>
                  <a:pt x="384" y="670"/>
                  <a:pt x="371" y="664"/>
                </a:cubicBezTo>
                <a:cubicBezTo>
                  <a:pt x="360" y="658"/>
                  <a:pt x="345" y="660"/>
                  <a:pt x="335" y="652"/>
                </a:cubicBezTo>
                <a:cubicBezTo>
                  <a:pt x="324" y="643"/>
                  <a:pt x="320" y="627"/>
                  <a:pt x="311" y="616"/>
                </a:cubicBezTo>
                <a:cubicBezTo>
                  <a:pt x="217" y="503"/>
                  <a:pt x="348" y="690"/>
                  <a:pt x="227" y="508"/>
                </a:cubicBezTo>
                <a:cubicBezTo>
                  <a:pt x="219" y="496"/>
                  <a:pt x="211" y="484"/>
                  <a:pt x="203" y="472"/>
                </a:cubicBezTo>
                <a:cubicBezTo>
                  <a:pt x="195" y="460"/>
                  <a:pt x="179" y="436"/>
                  <a:pt x="179" y="436"/>
                </a:cubicBezTo>
                <a:cubicBezTo>
                  <a:pt x="162" y="367"/>
                  <a:pt x="146" y="252"/>
                  <a:pt x="191" y="196"/>
                </a:cubicBezTo>
                <a:cubicBezTo>
                  <a:pt x="216" y="165"/>
                  <a:pt x="299" y="148"/>
                  <a:pt x="299" y="148"/>
                </a:cubicBezTo>
                <a:cubicBezTo>
                  <a:pt x="356" y="152"/>
                  <a:pt x="505" y="145"/>
                  <a:pt x="575" y="184"/>
                </a:cubicBezTo>
                <a:cubicBezTo>
                  <a:pt x="645" y="223"/>
                  <a:pt x="689" y="284"/>
                  <a:pt x="755" y="328"/>
                </a:cubicBezTo>
                <a:cubicBezTo>
                  <a:pt x="768" y="367"/>
                  <a:pt x="790" y="397"/>
                  <a:pt x="803" y="436"/>
                </a:cubicBezTo>
                <a:cubicBezTo>
                  <a:pt x="797" y="471"/>
                  <a:pt x="799" y="518"/>
                  <a:pt x="767" y="544"/>
                </a:cubicBezTo>
                <a:cubicBezTo>
                  <a:pt x="757" y="552"/>
                  <a:pt x="742" y="550"/>
                  <a:pt x="731" y="556"/>
                </a:cubicBezTo>
                <a:cubicBezTo>
                  <a:pt x="718" y="562"/>
                  <a:pt x="708" y="574"/>
                  <a:pt x="695" y="580"/>
                </a:cubicBezTo>
                <a:cubicBezTo>
                  <a:pt x="672" y="590"/>
                  <a:pt x="623" y="604"/>
                  <a:pt x="623" y="604"/>
                </a:cubicBezTo>
                <a:cubicBezTo>
                  <a:pt x="555" y="587"/>
                  <a:pt x="491" y="565"/>
                  <a:pt x="431" y="532"/>
                </a:cubicBezTo>
                <a:cubicBezTo>
                  <a:pt x="406" y="518"/>
                  <a:pt x="383" y="500"/>
                  <a:pt x="359" y="484"/>
                </a:cubicBezTo>
                <a:cubicBezTo>
                  <a:pt x="347" y="476"/>
                  <a:pt x="323" y="460"/>
                  <a:pt x="323" y="460"/>
                </a:cubicBezTo>
                <a:cubicBezTo>
                  <a:pt x="315" y="448"/>
                  <a:pt x="305" y="437"/>
                  <a:pt x="299" y="424"/>
                </a:cubicBezTo>
                <a:cubicBezTo>
                  <a:pt x="289" y="401"/>
                  <a:pt x="275" y="352"/>
                  <a:pt x="275" y="352"/>
                </a:cubicBezTo>
                <a:cubicBezTo>
                  <a:pt x="294" y="256"/>
                  <a:pt x="298" y="260"/>
                  <a:pt x="395" y="244"/>
                </a:cubicBezTo>
                <a:cubicBezTo>
                  <a:pt x="459" y="249"/>
                  <a:pt x="537" y="228"/>
                  <a:pt x="587" y="268"/>
                </a:cubicBezTo>
                <a:cubicBezTo>
                  <a:pt x="613" y="289"/>
                  <a:pt x="628" y="354"/>
                  <a:pt x="635" y="376"/>
                </a:cubicBezTo>
                <a:cubicBezTo>
                  <a:pt x="639" y="388"/>
                  <a:pt x="647" y="412"/>
                  <a:pt x="647" y="412"/>
                </a:cubicBezTo>
                <a:cubicBezTo>
                  <a:pt x="628" y="470"/>
                  <a:pt x="608" y="458"/>
                  <a:pt x="551" y="472"/>
                </a:cubicBezTo>
                <a:cubicBezTo>
                  <a:pt x="447" y="459"/>
                  <a:pt x="416" y="476"/>
                  <a:pt x="383" y="376"/>
                </a:cubicBezTo>
                <a:cubicBezTo>
                  <a:pt x="433" y="343"/>
                  <a:pt x="457" y="337"/>
                  <a:pt x="515" y="352"/>
                </a:cubicBezTo>
                <a:cubicBezTo>
                  <a:pt x="530" y="396"/>
                  <a:pt x="538" y="382"/>
                  <a:pt x="503" y="40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16" name="Rectangle 24"/>
          <p:cNvSpPr>
            <a:spLocks noChangeArrowheads="1"/>
          </p:cNvSpPr>
          <p:nvPr/>
        </p:nvSpPr>
        <p:spPr bwMode="auto">
          <a:xfrm>
            <a:off x="2570163" y="2044700"/>
            <a:ext cx="22860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2971800" y="1295400"/>
            <a:ext cx="2514600" cy="83185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Practical Problem Solving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Verbal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Binet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Kulakshetra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Test(3-22 years)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Revised and adapted for Indian conditions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Gives pattern analysis for 7 primary abilities namely language, memory , conceptual thinking, reasoning, numerical reasoning,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visuo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-motor coordination and social intelligence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Verbal Adult Intelligence Scale (VAIS)  ,Indian adaptation of WAIS Verbal part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Consists of  information , arithmetic, digit span  and comprehension subtests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Seguin form board test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French physician Seguin devised it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It is a performance test  used mostly with children(3-11 years) and illiterates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Bharath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Raj and SK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Goel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derived the norms for Indian population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Consists of a wooden board in which the individual is required to insert 10 variously shaped blocks in the corresponding recesses as quickly as possible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Ability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Developed by Elliott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Used for analyzing and diagnosing children’s learning difficulties 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To identify, select and classify children(2.5 to 17 years ) with learning disabilities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Consists of 20 subtests including 12 core subtests, 5 diagnostic subtests and 3 achievement subtests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Provide useful information for understanding child’s cognitive strengths and weaknesses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intelligence?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loaded question . . .</a:t>
            </a: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Ability to understand, reason and perceive ; quickness in learning; mental  alertness; ability to grasp relationships etc</a:t>
            </a:r>
          </a:p>
          <a:p>
            <a:pPr algn="just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Buddhi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pratibha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prajna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medha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dhi,chaturya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are terms used in Indian context</a:t>
            </a: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capacity to profit from experience and to go beyond the given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Peabody Picture Vocabulary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/>
              <a:t>Used when testing time is limited or/are subject’s  reading skills are poor</a:t>
            </a:r>
          </a:p>
          <a:p>
            <a:r>
              <a:rPr lang="en-US" sz="3600" dirty="0"/>
              <a:t>It uses only pictures as test materials</a:t>
            </a:r>
          </a:p>
          <a:p>
            <a:r>
              <a:rPr lang="en-US" sz="3600" dirty="0"/>
              <a:t>Used for age level 2.5 to 85 years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Tests for hearing handicapped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Hiskey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-Nebraska Test of learning Aptitude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Consists of  12 nonverbal subtests administered with pantomimic directions to deaf children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Wechsler’s performance subtests can also be used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Tests for visually handicapped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Haptic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intelligence Scale for Adult Blind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Wechsler’s verbal subtests can be used for blind and partially sighted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Perkin-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Binet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test of intelligence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Developmental schedules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Used with severely retarded children who are not receptive to verbal, nonverbal and performance tests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Also used with small children and infants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Testing with infants are difficult because of short attention span and greater susceptibility to fatigue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Brazelton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neonatal behavioral assessment scale</a:t>
            </a:r>
          </a:p>
          <a:p>
            <a:pPr marL="514350" indent="-51435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Age range is 3 days to 4 weeks</a:t>
            </a:r>
          </a:p>
          <a:p>
            <a:pPr marL="514350" indent="-51435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Scored on 26 behavioral items and 20 elicited responses including measures of neurological, behavioral and social functioning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3600" b="1" dirty="0" err="1"/>
              <a:t>Bayley</a:t>
            </a:r>
            <a:r>
              <a:rPr lang="en-US" sz="3600" b="1" dirty="0"/>
              <a:t> Scales of Infant Development</a:t>
            </a:r>
          </a:p>
          <a:p>
            <a:pPr marL="514350" indent="-514350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Age range-1 to 30 months</a:t>
            </a:r>
          </a:p>
          <a:p>
            <a:pPr marL="514350" indent="-514350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Consists of 3 parts </a:t>
            </a:r>
          </a:p>
          <a:p>
            <a:pPr marL="514350" indent="-51435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Mental scale</a:t>
            </a:r>
          </a:p>
          <a:p>
            <a:pPr marL="514350" indent="-51435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Motor scale</a:t>
            </a:r>
          </a:p>
          <a:p>
            <a:pPr marL="514350" indent="-51435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Behavioral rating scale</a:t>
            </a:r>
          </a:p>
          <a:p>
            <a:pPr marL="514350" indent="-514350"/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600" b="1" dirty="0">
                <a:latin typeface="Times New Roman" pitchFamily="18" charset="0"/>
                <a:cs typeface="Times New Roman" pitchFamily="18" charset="0"/>
              </a:rPr>
              <a:t>McCarty Scales of children abilities</a:t>
            </a:r>
          </a:p>
          <a:p>
            <a:r>
              <a:rPr lang="en-US" sz="4600" dirty="0">
                <a:latin typeface="Times New Roman" pitchFamily="18" charset="0"/>
                <a:cs typeface="Times New Roman" pitchFamily="18" charset="0"/>
              </a:rPr>
              <a:t>Age range-2.5 to 8.5 years</a:t>
            </a:r>
          </a:p>
          <a:p>
            <a:r>
              <a:rPr lang="en-US" sz="4600" dirty="0">
                <a:latin typeface="Times New Roman" pitchFamily="18" charset="0"/>
                <a:cs typeface="Times New Roman" pitchFamily="18" charset="0"/>
              </a:rPr>
              <a:t>Consists of 6 measures of intellectual and motor development</a:t>
            </a:r>
          </a:p>
          <a:p>
            <a:pPr>
              <a:buNone/>
            </a:pPr>
            <a:r>
              <a:rPr lang="en-US" sz="4600" dirty="0">
                <a:latin typeface="Times New Roman" pitchFamily="18" charset="0"/>
                <a:cs typeface="Times New Roman" pitchFamily="18" charset="0"/>
              </a:rPr>
              <a:t>Verbal</a:t>
            </a:r>
          </a:p>
          <a:p>
            <a:pPr>
              <a:buNone/>
            </a:pPr>
            <a:r>
              <a:rPr lang="en-US" sz="4600" dirty="0">
                <a:latin typeface="Times New Roman" pitchFamily="18" charset="0"/>
                <a:cs typeface="Times New Roman" pitchFamily="18" charset="0"/>
              </a:rPr>
              <a:t>Perceptual performance</a:t>
            </a:r>
          </a:p>
          <a:p>
            <a:pPr>
              <a:buNone/>
            </a:pPr>
            <a:r>
              <a:rPr lang="en-US" sz="4600" dirty="0">
                <a:latin typeface="Times New Roman" pitchFamily="18" charset="0"/>
                <a:cs typeface="Times New Roman" pitchFamily="18" charset="0"/>
              </a:rPr>
              <a:t>Quantitative </a:t>
            </a:r>
          </a:p>
          <a:p>
            <a:pPr>
              <a:buNone/>
            </a:pPr>
            <a:r>
              <a:rPr lang="en-US" sz="4600" dirty="0">
                <a:latin typeface="Times New Roman" pitchFamily="18" charset="0"/>
                <a:cs typeface="Times New Roman" pitchFamily="18" charset="0"/>
              </a:rPr>
              <a:t>General cognitive </a:t>
            </a:r>
          </a:p>
          <a:p>
            <a:pPr>
              <a:buNone/>
            </a:pPr>
            <a:r>
              <a:rPr lang="en-US" sz="4600" dirty="0">
                <a:latin typeface="Times New Roman" pitchFamily="18" charset="0"/>
                <a:cs typeface="Times New Roman" pitchFamily="18" charset="0"/>
              </a:rPr>
              <a:t>Memory and </a:t>
            </a:r>
          </a:p>
          <a:p>
            <a:pPr>
              <a:buNone/>
            </a:pPr>
            <a:r>
              <a:rPr lang="en-US" sz="4600" dirty="0">
                <a:latin typeface="Times New Roman" pitchFamily="18" charset="0"/>
                <a:cs typeface="Times New Roman" pitchFamily="18" charset="0"/>
              </a:rPr>
              <a:t>Motor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err="1"/>
              <a:t>Koffman’s</a:t>
            </a:r>
            <a:r>
              <a:rPr lang="en-US" sz="3600" b="1" dirty="0"/>
              <a:t> Intelligence tests</a:t>
            </a:r>
          </a:p>
          <a:p>
            <a:pPr>
              <a:buNone/>
            </a:pPr>
            <a:r>
              <a:rPr lang="en-US" sz="3600" dirty="0" err="1"/>
              <a:t>Koffman’s</a:t>
            </a:r>
            <a:r>
              <a:rPr lang="en-US" sz="3600" dirty="0"/>
              <a:t> Assessment battery for children(K-ABC) designed by A S </a:t>
            </a:r>
            <a:r>
              <a:rPr lang="en-US" sz="3600" dirty="0" err="1"/>
              <a:t>Koffman</a:t>
            </a:r>
            <a:r>
              <a:rPr lang="en-US" sz="3600" dirty="0"/>
              <a:t> and N L </a:t>
            </a:r>
            <a:r>
              <a:rPr lang="en-US" sz="3600" dirty="0" err="1"/>
              <a:t>Koffman</a:t>
            </a:r>
            <a:endParaRPr lang="en-US" sz="3600" dirty="0"/>
          </a:p>
          <a:p>
            <a:r>
              <a:rPr lang="en-US" sz="3600" dirty="0"/>
              <a:t>Age range -2.5 to 12.5 years</a:t>
            </a:r>
          </a:p>
          <a:p>
            <a:r>
              <a:rPr lang="en-US" sz="3600" dirty="0"/>
              <a:t>It measures simultaneous and sequential mental processing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000" b="1" i="1" dirty="0">
                <a:solidFill>
                  <a:schemeClr val="accent3"/>
                </a:solidFill>
              </a:rPr>
              <a:t>McCarthy Screening Test</a:t>
            </a:r>
            <a:r>
              <a:rPr lang="en-US" sz="2000" dirty="0"/>
              <a:t> </a:t>
            </a:r>
          </a:p>
          <a:p>
            <a:pPr algn="ctr">
              <a:buNone/>
            </a:pPr>
            <a:r>
              <a:rPr lang="en-US" sz="2000" dirty="0"/>
              <a:t>Author: McCarthy, 1972, 1978</a:t>
            </a:r>
          </a:p>
          <a:p>
            <a:pPr algn="ctr">
              <a:buNone/>
            </a:pPr>
            <a:endParaRPr lang="en-US" sz="2000" dirty="0"/>
          </a:p>
          <a:p>
            <a:pPr indent="0">
              <a:buNone/>
            </a:pPr>
            <a:r>
              <a:rPr lang="en-US" sz="2000" dirty="0"/>
              <a:t>Part of McCarthy Scales of Children’s Abilities, Age range: 4-6⅟</a:t>
            </a:r>
            <a:r>
              <a:rPr lang="en-US" sz="2000" baseline="-25000" dirty="0"/>
              <a:t>2   </a:t>
            </a:r>
            <a:r>
              <a:rPr lang="en-US" sz="2000" dirty="0"/>
              <a:t>yrs </a:t>
            </a:r>
          </a:p>
          <a:p>
            <a:pPr indent="0">
              <a:buNone/>
            </a:pPr>
            <a:r>
              <a:rPr lang="en-US" sz="2000" dirty="0"/>
              <a:t>Administration Time: 20 minutes, Norm: 516 children</a:t>
            </a:r>
          </a:p>
          <a:p>
            <a:pPr indent="0">
              <a:buNone/>
            </a:pPr>
            <a:r>
              <a:rPr lang="en-US" sz="2000" dirty="0"/>
              <a:t>Raw Scores determined at 10</a:t>
            </a:r>
            <a:r>
              <a:rPr lang="en-US" sz="2000" baseline="30000" dirty="0"/>
              <a:t>th</a:t>
            </a:r>
            <a:r>
              <a:rPr lang="en-US" sz="2000" dirty="0"/>
              <a:t>, 20</a:t>
            </a:r>
            <a:r>
              <a:rPr lang="en-US" sz="2000" baseline="30000" dirty="0"/>
              <a:t>th</a:t>
            </a:r>
            <a:r>
              <a:rPr lang="en-US" sz="2000" dirty="0"/>
              <a:t> or 30</a:t>
            </a:r>
            <a:r>
              <a:rPr lang="en-US" sz="2000" baseline="30000" dirty="0"/>
              <a:t>th</a:t>
            </a:r>
            <a:r>
              <a:rPr lang="en-US" sz="2000" dirty="0"/>
              <a:t> percentiles, hen classified as “risk” r non risk” children, Test-Retest reliability: 0.32 to 0.99 Median 0.57</a:t>
            </a:r>
            <a:endParaRPr lang="en-US" sz="2000" b="1" dirty="0"/>
          </a:p>
          <a:p>
            <a:pPr indent="0">
              <a:buNone/>
            </a:pPr>
            <a:r>
              <a:rPr lang="en-US" sz="2000" b="1" dirty="0"/>
              <a:t>Areas</a:t>
            </a:r>
            <a:r>
              <a:rPr lang="en-US" sz="2000" dirty="0"/>
              <a:t>:</a:t>
            </a:r>
          </a:p>
          <a:p>
            <a:pPr marL="800100" indent="-457200">
              <a:buAutoNum type="arabicPeriod"/>
            </a:pPr>
            <a:r>
              <a:rPr lang="en-US" sz="2000" dirty="0"/>
              <a:t>Right-Left Orientation</a:t>
            </a:r>
          </a:p>
          <a:p>
            <a:pPr marL="800100" indent="-457200">
              <a:buAutoNum type="arabicPeriod"/>
            </a:pPr>
            <a:r>
              <a:rPr lang="en-US" sz="2000" dirty="0"/>
              <a:t>Verbal Memory</a:t>
            </a:r>
          </a:p>
          <a:p>
            <a:pPr marL="800100" indent="-457200">
              <a:buAutoNum type="arabicPeriod"/>
            </a:pPr>
            <a:r>
              <a:rPr lang="en-US" sz="2000" dirty="0"/>
              <a:t>Draw-A-Design</a:t>
            </a:r>
          </a:p>
          <a:p>
            <a:pPr marL="800100" indent="-457200">
              <a:buAutoNum type="arabicPeriod"/>
            </a:pPr>
            <a:r>
              <a:rPr lang="en-US" sz="2000" dirty="0"/>
              <a:t>Numerical memory</a:t>
            </a:r>
          </a:p>
          <a:p>
            <a:pPr marL="800100" indent="-457200">
              <a:buAutoNum type="arabicPeriod"/>
            </a:pPr>
            <a:r>
              <a:rPr lang="en-US" sz="2000" dirty="0"/>
              <a:t>Conceptual Group</a:t>
            </a:r>
          </a:p>
          <a:p>
            <a:pPr marL="800100" indent="-457200">
              <a:buAutoNum type="arabicPeriod"/>
            </a:pPr>
            <a:r>
              <a:rPr lang="en-US" sz="2000" dirty="0"/>
              <a:t>Conceptual Grouping</a:t>
            </a:r>
          </a:p>
          <a:p>
            <a:pPr marL="800100" indent="-457200">
              <a:buAutoNum type="arabicPeriod"/>
            </a:pPr>
            <a:r>
              <a:rPr lang="en-US" sz="2000" dirty="0"/>
              <a:t>Leg Co-ordination</a:t>
            </a:r>
          </a:p>
          <a:p>
            <a:pPr marL="800100" indent="-457200">
              <a:buAutoNum type="arabicPeriod"/>
            </a:pPr>
            <a:endParaRPr lang="en-US" sz="2000" dirty="0"/>
          </a:p>
          <a:p>
            <a:pPr indent="0">
              <a:buNone/>
            </a:pPr>
            <a:r>
              <a:rPr lang="en-US" sz="2000" dirty="0"/>
              <a:t> </a:t>
            </a:r>
          </a:p>
          <a:p>
            <a:pPr algn="just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86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000" b="1" i="1" dirty="0">
                <a:solidFill>
                  <a:schemeClr val="accent3"/>
                </a:solidFill>
              </a:rPr>
              <a:t>The Developmental Screening Test</a:t>
            </a:r>
          </a:p>
          <a:p>
            <a:pPr algn="ctr">
              <a:buNone/>
            </a:pPr>
            <a:r>
              <a:rPr lang="en-US" sz="2000" b="1" i="1" dirty="0"/>
              <a:t> </a:t>
            </a:r>
            <a:r>
              <a:rPr lang="en-US" sz="2000" dirty="0"/>
              <a:t>(Author: Bharat Raj, 1977, 1983)</a:t>
            </a:r>
          </a:p>
          <a:p>
            <a:endParaRPr lang="en-US" sz="2000" b="1" i="1" dirty="0"/>
          </a:p>
          <a:p>
            <a:pPr>
              <a:buNone/>
            </a:pPr>
            <a:r>
              <a:rPr lang="en-US" sz="2000" dirty="0"/>
              <a:t>Measuring mental development of children between birth to 15 years of age, Items: 88, Represents behavioural characteristics of each stage </a:t>
            </a:r>
          </a:p>
          <a:p>
            <a:pPr>
              <a:buNone/>
            </a:pPr>
            <a:r>
              <a:rPr lang="en-US" sz="2000" i="1" dirty="0"/>
              <a:t>Areas</a:t>
            </a:r>
            <a:r>
              <a:rPr lang="en-US" sz="2000" dirty="0"/>
              <a:t>:</a:t>
            </a:r>
          </a:p>
          <a:p>
            <a:pPr>
              <a:buNone/>
            </a:pPr>
            <a:r>
              <a:rPr lang="en-US" sz="2000" dirty="0"/>
              <a:t>	1. Motor Development</a:t>
            </a:r>
          </a:p>
          <a:p>
            <a:pPr>
              <a:buNone/>
            </a:pPr>
            <a:r>
              <a:rPr lang="en-US" sz="2000" dirty="0"/>
              <a:t>	2. Speech</a:t>
            </a:r>
          </a:p>
          <a:p>
            <a:pPr>
              <a:buNone/>
            </a:pPr>
            <a:r>
              <a:rPr lang="en-US" sz="2000" dirty="0"/>
              <a:t>	3. Language</a:t>
            </a:r>
          </a:p>
          <a:p>
            <a:pPr>
              <a:buNone/>
            </a:pPr>
            <a:r>
              <a:rPr lang="en-US" sz="2000" dirty="0"/>
              <a:t>	4. Personal-social </a:t>
            </a:r>
          </a:p>
          <a:p>
            <a:r>
              <a:rPr lang="en-US" sz="2000" dirty="0"/>
              <a:t>Provides Developmental Age and IQ</a:t>
            </a:r>
          </a:p>
          <a:p>
            <a:r>
              <a:rPr lang="en-US" sz="2000" dirty="0"/>
              <a:t>This has an IQ calculator for easy computation of IQ</a:t>
            </a:r>
          </a:p>
          <a:p>
            <a:r>
              <a:rPr lang="en-US" sz="2000" dirty="0"/>
              <a:t>Validated with Seguin Form Board (r = 0.8), Columbia Mental Maturity Scale (r = 0.75), Inter-scorer reliability r = 0.928</a:t>
            </a:r>
          </a:p>
          <a:p>
            <a:r>
              <a:rPr lang="en-US" sz="2000" dirty="0"/>
              <a:t>Useful screening children with mental retardation, neurological defects, behavioural abnormalities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Intelligence is what intelligence test measures(Alfred Binet,1904)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ability to judge well, to understand  well and to  reason well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Binet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&amp; Simon,1905)</a:t>
            </a:r>
          </a:p>
          <a:p>
            <a:pPr algn="just"/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aggregate capacity of the individual to act purposefully, to think rationally and to deal effectively with the environment(David Wechsler,1939)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ability or skill to solve problems or fashion products which are valued within one or more cultural settings(Howard Gardner,1986)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9438"/>
            <a:ext cx="8229600" cy="54403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000" b="1" i="1" dirty="0">
                <a:solidFill>
                  <a:schemeClr val="accent3"/>
                </a:solidFill>
              </a:rPr>
              <a:t>Gesell Developmental Schedule</a:t>
            </a:r>
            <a:r>
              <a:rPr lang="en-US" sz="2000" b="1" i="1" dirty="0"/>
              <a:t> </a:t>
            </a:r>
          </a:p>
          <a:p>
            <a:pPr algn="ctr">
              <a:buNone/>
            </a:pPr>
            <a:r>
              <a:rPr lang="en-US" sz="2000" dirty="0"/>
              <a:t>(Arnold Gesell, 1925, 1947, 1971)</a:t>
            </a:r>
          </a:p>
          <a:p>
            <a:pPr algn="ctr">
              <a:buNone/>
            </a:pPr>
            <a:endParaRPr lang="en-US" sz="2000" i="1" dirty="0"/>
          </a:p>
          <a:p>
            <a:pPr>
              <a:buNone/>
            </a:pPr>
            <a:r>
              <a:rPr lang="en-US" sz="2000" dirty="0"/>
              <a:t>Age range: 4 weeks to 6 years, Direct observation &amp; Information of Mother</a:t>
            </a:r>
          </a:p>
          <a:p>
            <a:pPr>
              <a:buNone/>
            </a:pPr>
            <a:r>
              <a:rPr lang="en-US" sz="2000" dirty="0"/>
              <a:t>Developmental Age (DQ) and Developmental Quotient (DQ). Identities: behavioural abnormalities,  Examiner reliability (r=0.95), Stanford Achievement Test (r= 0.64)</a:t>
            </a:r>
          </a:p>
          <a:p>
            <a:pPr>
              <a:buNone/>
            </a:pPr>
            <a:r>
              <a:rPr lang="en-US" sz="2000" i="1" dirty="0"/>
              <a:t>Areas</a:t>
            </a:r>
            <a:r>
              <a:rPr lang="en-US" sz="2000" dirty="0"/>
              <a:t>:</a:t>
            </a:r>
          </a:p>
          <a:p>
            <a:pPr>
              <a:buNone/>
            </a:pPr>
            <a:r>
              <a:rPr lang="en-US" sz="2000" dirty="0"/>
              <a:t>1. Motor development</a:t>
            </a:r>
          </a:p>
          <a:p>
            <a:pPr>
              <a:buNone/>
            </a:pPr>
            <a:r>
              <a:rPr lang="en-US" sz="2000" dirty="0"/>
              <a:t>2. Adaptive behaviour</a:t>
            </a:r>
          </a:p>
          <a:p>
            <a:pPr>
              <a:buNone/>
            </a:pPr>
            <a:r>
              <a:rPr lang="en-US" sz="2000" dirty="0"/>
              <a:t>3. Language development</a:t>
            </a:r>
          </a:p>
          <a:p>
            <a:pPr>
              <a:buNone/>
            </a:pPr>
            <a:r>
              <a:rPr lang="en-US" sz="2000" dirty="0"/>
              <a:t>4. Personal-social behaviour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Supplement to medical examination in identification of MR, neurological defects and organically caused behavioural abnormalities in early life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Intelligence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/>
              <a:t>Multilevel Group intelligence  Tests</a:t>
            </a:r>
          </a:p>
          <a:p>
            <a:pPr>
              <a:buNone/>
            </a:pPr>
            <a:r>
              <a:rPr lang="en-US" sz="3600" dirty="0"/>
              <a:t>Used to compare intellectual growth of children over several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Otis-Lennon School Ability Test(OLSAT)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Cognitive Ability 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/>
              <a:t>Wonderic</a:t>
            </a:r>
            <a:r>
              <a:rPr lang="en-US" sz="3600" dirty="0"/>
              <a:t>  Personnel  Test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 free and culture fair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Culture free tests are tests yielding scores that are completely independent of all cultural influences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Culture fair tests are tests which are fair and appropriate for respondents of all cultures and subcultures e. g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Cattell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Culture Fair series, Learning Potential Assessment Device, Raven’s Progressive Matrices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Raven’s Progressive Matrices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It is a  nonverbal test of observation and clear thinking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It consists of 3 matrices(Subtests)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Standard progressive matrices(6-80 years)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Coloured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progressive matrices (5-11 years)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Adult progressive matrices for average adults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RPM assesses the two components of g identified by Spearman as educative ability and reproductive ability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Educative ability refers to making meaning out of confusion, developing new insights and decision making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Reproductive ability involves mastering, recalling and reproducing material which forms a cultural store of explicit,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verbalised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knowledge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Intelligence derived from Rorschach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/>
              <a:t>Above average Intelligence</a:t>
            </a:r>
          </a:p>
          <a:p>
            <a:r>
              <a:rPr lang="en-US" sz="3600" dirty="0"/>
              <a:t> more than 7 W(whole) responses with good form level,</a:t>
            </a:r>
          </a:p>
          <a:p>
            <a:r>
              <a:rPr lang="en-US" sz="3600" dirty="0"/>
              <a:t>M ( Movement) responses more than 5</a:t>
            </a:r>
          </a:p>
          <a:p>
            <a:r>
              <a:rPr lang="en-US" sz="3600" dirty="0"/>
              <a:t>Pure color responses 3 to 4</a:t>
            </a:r>
          </a:p>
          <a:p>
            <a:r>
              <a:rPr lang="en-US" sz="3600" dirty="0"/>
              <a:t>Percent good form responses 79% &amp; above</a:t>
            </a:r>
          </a:p>
          <a:p>
            <a:r>
              <a:rPr lang="en-US" sz="3600" dirty="0"/>
              <a:t>Low animal responses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Intelligence testing in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First systematic attempt to standardize a test of intelligence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Binet’s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test) was made by Dr Rice in 1930 in Urdu &amp;Punjabi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First doctorate on test construction was awarded to K G Desai in 1954 for the development of group test of intelligence in Gujarati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National Library of  Educational and Psychological Tests(NLEPT) at National Council Of Educational Research and training(NCERT) has documented Indian tests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tests developed in India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Verbal tests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Performance tests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Group test of intelligence by </a:t>
            </a:r>
            <a:r>
              <a:rPr lang="en-US" dirty="0" err="1"/>
              <a:t>Prayag</a:t>
            </a:r>
            <a:r>
              <a:rPr lang="en-US" dirty="0"/>
              <a:t> Mehta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Group test of mental ability by S </a:t>
            </a:r>
            <a:r>
              <a:rPr lang="en-US" dirty="0" err="1"/>
              <a:t>Jalota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Indian adaptation of </a:t>
            </a:r>
            <a:r>
              <a:rPr lang="en-US" dirty="0" err="1"/>
              <a:t>Binet</a:t>
            </a:r>
            <a:r>
              <a:rPr lang="en-US" dirty="0"/>
              <a:t>-Simon Scale by S K </a:t>
            </a:r>
            <a:r>
              <a:rPr lang="en-US" dirty="0" err="1"/>
              <a:t>Kulshreshta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Test of general mental ability by M C Joshi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Bihar test of intelligence by S M </a:t>
            </a:r>
            <a:r>
              <a:rPr lang="en-US" dirty="0" err="1"/>
              <a:t>Mohsin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Adaptation of WAPIS by R </a:t>
            </a:r>
            <a:r>
              <a:rPr lang="en-US" dirty="0" err="1"/>
              <a:t>Ramalingaswamy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Draw –a- Man test by </a:t>
            </a:r>
            <a:r>
              <a:rPr lang="en-US" dirty="0" err="1"/>
              <a:t>Pramila</a:t>
            </a:r>
            <a:r>
              <a:rPr lang="en-US" dirty="0"/>
              <a:t> </a:t>
            </a:r>
            <a:r>
              <a:rPr lang="en-US" dirty="0" err="1"/>
              <a:t>Pathak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Performance test of intelligence by C M Bhatia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Biological measures of intelligence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Reaction time : </a:t>
            </a:r>
            <a:r>
              <a:rPr lang="en-US" sz="3200" dirty="0"/>
              <a:t>refers to the time gap (in seconds) between presentations of a stimulus and the beginning of a response by the individual. Intelligent person takes less time to process information</a:t>
            </a:r>
          </a:p>
          <a:p>
            <a:r>
              <a:rPr lang="en-US" sz="3200" b="1" dirty="0"/>
              <a:t>Inspection time : </a:t>
            </a:r>
            <a:r>
              <a:rPr lang="en-US" sz="3200" dirty="0"/>
              <a:t>is the minimum amount of time a particular stimulus must be exposed to an individual to make a judgment about it that meets some pre-established criteria of accuracy</a:t>
            </a:r>
          </a:p>
          <a:p>
            <a:r>
              <a:rPr lang="en-US" sz="3200" dirty="0"/>
              <a:t>Shorter the IT, faster the cognitive operations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Applications of intelligence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Utilized in various settings like schools, hospitals </a:t>
            </a:r>
          </a:p>
          <a:p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Foremost reason is to measure cognitive capacity</a:t>
            </a:r>
          </a:p>
          <a:p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Need to obtain clinically relevant information about cognitive strength and weaknesses</a:t>
            </a:r>
          </a:p>
          <a:p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Assess the functional integrity of the brain</a:t>
            </a:r>
          </a:p>
          <a:p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Assist in determining  appropriate  vocational or educational placement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Intelligence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4000" b="1" dirty="0">
                <a:solidFill>
                  <a:srgbClr val="FF0000"/>
                </a:solidFill>
              </a:rPr>
              <a:t>David Wechsler</a:t>
            </a:r>
          </a:p>
          <a:p>
            <a:r>
              <a:rPr lang="en-US" dirty="0"/>
              <a:t>the global capacity</a:t>
            </a:r>
          </a:p>
          <a:p>
            <a:r>
              <a:rPr lang="en-US" dirty="0"/>
              <a:t>person to act purposefully</a:t>
            </a:r>
          </a:p>
          <a:p>
            <a:r>
              <a:rPr lang="en-US" dirty="0"/>
              <a:t>think rationally</a:t>
            </a:r>
          </a:p>
          <a:p>
            <a:r>
              <a:rPr lang="en-US" dirty="0"/>
              <a:t>deal effectively with his environment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1" name="Picture 4" descr="F:\BINET IMAGES\davi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0" y="1524000"/>
            <a:ext cx="39624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Clr>
                <a:srgbClr val="66FFFF"/>
              </a:buClr>
              <a:buFont typeface="Wingdings" pitchFamily="2" charset="2"/>
              <a:buChar char="§"/>
            </a:pPr>
            <a:r>
              <a:rPr lang="en-AU" sz="3200" dirty="0">
                <a:latin typeface="Times New Roman" pitchFamily="18" charset="0"/>
                <a:cs typeface="Times New Roman" pitchFamily="18" charset="0"/>
              </a:rPr>
              <a:t>reliable measure of individual differences – important for identifying need, allocating resources 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Font typeface="Wingdings" pitchFamily="2" charset="2"/>
              <a:buChar char="§"/>
            </a:pPr>
            <a:r>
              <a:rPr lang="en-AU" sz="3200" dirty="0">
                <a:latin typeface="Times New Roman" pitchFamily="18" charset="0"/>
                <a:cs typeface="Times New Roman" pitchFamily="18" charset="0"/>
              </a:rPr>
              <a:t>reliable predictor of school achievement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Font typeface="Wingdings" pitchFamily="2" charset="2"/>
              <a:buChar char="§"/>
            </a:pPr>
            <a:r>
              <a:rPr lang="en-AU" sz="3200" dirty="0">
                <a:latin typeface="Times New Roman" pitchFamily="18" charset="0"/>
                <a:cs typeface="Times New Roman" pitchFamily="18" charset="0"/>
              </a:rPr>
              <a:t>identify discrepancies between expected and actual performance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Font typeface="Wingdings" pitchFamily="2" charset="2"/>
              <a:buChar char="§"/>
            </a:pPr>
            <a:r>
              <a:rPr lang="en-AU" sz="3200" dirty="0">
                <a:latin typeface="Times New Roman" pitchFamily="18" charset="0"/>
                <a:cs typeface="Times New Roman" pitchFamily="18" charset="0"/>
              </a:rPr>
              <a:t>allow for accountability, measurement of change and evaluation of program effectiveness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to refer case for Intelligence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the level of intellectual  functioning is doubtful.</a:t>
            </a:r>
          </a:p>
          <a:p>
            <a:r>
              <a:rPr lang="en-US" dirty="0"/>
              <a:t>Mental Retardation</a:t>
            </a:r>
          </a:p>
          <a:p>
            <a:r>
              <a:rPr lang="en-US" dirty="0"/>
              <a:t>Pervasive Developmental Disorder</a:t>
            </a:r>
          </a:p>
          <a:p>
            <a:r>
              <a:rPr lang="en-US" dirty="0"/>
              <a:t>Learning Disability</a:t>
            </a:r>
          </a:p>
          <a:p>
            <a:r>
              <a:rPr lang="en-US" dirty="0"/>
              <a:t>Age related regression</a:t>
            </a:r>
          </a:p>
          <a:p>
            <a:r>
              <a:rPr lang="en-US" dirty="0"/>
              <a:t>Intelligence deterioration as a sequel of chronic psychiatric condition such as Schizophrenia</a:t>
            </a:r>
          </a:p>
          <a:p>
            <a:r>
              <a:rPr lang="en-US" dirty="0"/>
              <a:t>IQ deterioration as a consequence of </a:t>
            </a:r>
            <a:r>
              <a:rPr lang="en-US" dirty="0" err="1"/>
              <a:t>Neuro</a:t>
            </a:r>
            <a:r>
              <a:rPr lang="en-US" dirty="0"/>
              <a:t>-Psychiatric Conditions</a:t>
            </a:r>
          </a:p>
          <a:p>
            <a:r>
              <a:rPr lang="en-US" dirty="0"/>
              <a:t>Pre-post neurosurgery.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/>
              <a:t>Kahn &amp; </a:t>
            </a:r>
            <a:r>
              <a:rPr lang="en-US" sz="3000" dirty="0" err="1"/>
              <a:t>Giffin</a:t>
            </a:r>
            <a:r>
              <a:rPr lang="en-US" sz="3000" dirty="0"/>
              <a:t> (1960),</a:t>
            </a:r>
            <a:r>
              <a:rPr lang="en-US" sz="3000" b="1" dirty="0"/>
              <a:t>Psychological Techniques in Diagnosis and Evaluation, </a:t>
            </a:r>
            <a:r>
              <a:rPr lang="en-US" sz="3000" dirty="0" err="1"/>
              <a:t>Pergamon</a:t>
            </a:r>
            <a:r>
              <a:rPr lang="en-US" sz="3000" b="1" dirty="0"/>
              <a:t> </a:t>
            </a:r>
            <a:r>
              <a:rPr lang="en-US" sz="3000" dirty="0"/>
              <a:t>Press, </a:t>
            </a:r>
            <a:r>
              <a:rPr lang="en-US" sz="3000" dirty="0" err="1"/>
              <a:t>NewYork</a:t>
            </a: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Twenty-first century Psychology: A Reference Handbook</a:t>
            </a:r>
            <a:r>
              <a:rPr lang="en-US" sz="3000" dirty="0"/>
              <a:t>, Sage e-Reference Online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A </a:t>
            </a:r>
            <a:r>
              <a:rPr lang="en-US" sz="3000" dirty="0" err="1"/>
              <a:t>Anastasi</a:t>
            </a:r>
            <a:r>
              <a:rPr lang="en-US" sz="3000" dirty="0"/>
              <a:t>, </a:t>
            </a:r>
            <a:r>
              <a:rPr lang="en-US" sz="3000" b="1" dirty="0"/>
              <a:t>Psychological testing, </a:t>
            </a:r>
            <a:r>
              <a:rPr lang="en-US" sz="3000" dirty="0"/>
              <a:t>Macmillan Company, New York</a:t>
            </a:r>
            <a:endParaRPr lang="en-US" sz="3000" b="1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Aiken (10</a:t>
            </a:r>
            <a:r>
              <a:rPr lang="en-US" sz="3000" baseline="30000" dirty="0"/>
              <a:t>th</a:t>
            </a:r>
            <a:r>
              <a:rPr lang="en-US" sz="3000" dirty="0"/>
              <a:t> Edition) </a:t>
            </a:r>
            <a:r>
              <a:rPr lang="en-US" sz="3000" b="1" dirty="0"/>
              <a:t>Psychological Testing and Assessment</a:t>
            </a:r>
            <a:r>
              <a:rPr lang="en-US" sz="30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Morgan &amp; King (7</a:t>
            </a:r>
            <a:r>
              <a:rPr lang="en-US" sz="3000" baseline="30000" dirty="0"/>
              <a:t>th</a:t>
            </a:r>
            <a:r>
              <a:rPr lang="en-US" sz="3000" dirty="0"/>
              <a:t> Edition),</a:t>
            </a:r>
            <a:r>
              <a:rPr lang="en-US" sz="3000" b="1" dirty="0"/>
              <a:t>Introduction to Psychology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Intelligence testing in retrospect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200" dirty="0"/>
              <a:t>British scientist </a:t>
            </a:r>
            <a:r>
              <a:rPr lang="en-US" sz="3200" b="1" i="1" dirty="0"/>
              <a:t>Sir Francis Galton </a:t>
            </a:r>
            <a:r>
              <a:rPr lang="en-US" sz="3200" dirty="0"/>
              <a:t>establishes first anthropometric lab  in 1884 to measure intelligence (head circumference, reaction time strength and movement, visual discrimination, breathing capacity)</a:t>
            </a:r>
          </a:p>
          <a:p>
            <a:pPr algn="just"/>
            <a:r>
              <a:rPr lang="en-US" sz="3200" dirty="0"/>
              <a:t>Father of mental testing</a:t>
            </a:r>
          </a:p>
          <a:p>
            <a:pPr algn="just"/>
            <a:r>
              <a:rPr lang="en-US" sz="3200" dirty="0"/>
              <a:t>James </a:t>
            </a:r>
            <a:r>
              <a:rPr lang="en-US" sz="3200" dirty="0" err="1"/>
              <a:t>McKeen</a:t>
            </a:r>
            <a:r>
              <a:rPr lang="en-US" sz="3200" dirty="0"/>
              <a:t> </a:t>
            </a:r>
            <a:r>
              <a:rPr lang="en-US" sz="3200" dirty="0" err="1"/>
              <a:t>Cattell</a:t>
            </a:r>
            <a:r>
              <a:rPr lang="en-US" sz="3200" dirty="0"/>
              <a:t> coined the term</a:t>
            </a:r>
            <a:r>
              <a:rPr lang="en-US" sz="3200" b="1" i="1" dirty="0"/>
              <a:t> mental test</a:t>
            </a:r>
          </a:p>
          <a:p>
            <a:pPr algn="just"/>
            <a:r>
              <a:rPr lang="en-US" sz="3200" b="1" i="1" dirty="0"/>
              <a:t>Both reduced intelligence to sensory , perceptual and motor processes</a:t>
            </a:r>
          </a:p>
          <a:p>
            <a:endParaRPr lang="en-US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/>
              <a:t>First systematic  attempt by Alfred </a:t>
            </a:r>
            <a:r>
              <a:rPr lang="en-US" sz="2800" dirty="0" err="1"/>
              <a:t>Binet</a:t>
            </a:r>
            <a:r>
              <a:rPr lang="en-US" sz="2800" dirty="0"/>
              <a:t>  and his student T Simon in 1904</a:t>
            </a:r>
          </a:p>
          <a:p>
            <a:pPr algn="just"/>
            <a:r>
              <a:rPr lang="en-US" sz="2800" dirty="0"/>
              <a:t>First test of intelligence consisting of 30 items  came out in 1905 to identify children with special needs(</a:t>
            </a:r>
            <a:r>
              <a:rPr lang="en-US" sz="2800" dirty="0" err="1"/>
              <a:t>Binet</a:t>
            </a:r>
            <a:r>
              <a:rPr lang="en-US" sz="2800" dirty="0"/>
              <a:t>-Simon test)</a:t>
            </a:r>
          </a:p>
          <a:p>
            <a:pPr algn="just"/>
            <a:r>
              <a:rPr lang="en-US" sz="2800" dirty="0"/>
              <a:t>Items ranged from the ability to touch one’s ear when asked, to draw designs from memory and define abstract concepts.</a:t>
            </a:r>
          </a:p>
          <a:p>
            <a:pPr algn="just"/>
            <a:r>
              <a:rPr lang="en-US" sz="2800" b="1" i="1" dirty="0"/>
              <a:t>Core of intelligence consists of more complex mental processes such as memory, imagery, comprehension and judgment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Binet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-Simon test was revised and expanded in 1908 where he introduced the concept of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mental age </a:t>
            </a:r>
          </a:p>
          <a:p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Another version came out in 1911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William Stern introduced the concept of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mental quotient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1912(MA/CA)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US intelligence test introduced by </a:t>
            </a:r>
            <a:r>
              <a:rPr lang="en-US" b="1" dirty="0"/>
              <a:t>Lewis </a:t>
            </a:r>
            <a:r>
              <a:rPr lang="en-US" b="1" dirty="0" err="1"/>
              <a:t>Terman</a:t>
            </a:r>
            <a:r>
              <a:rPr lang="en-US" b="1" dirty="0"/>
              <a:t> </a:t>
            </a:r>
            <a:r>
              <a:rPr lang="en-US" dirty="0"/>
              <a:t>in 1916</a:t>
            </a:r>
          </a:p>
          <a:p>
            <a:r>
              <a:rPr lang="en-US" dirty="0"/>
              <a:t>Revision of </a:t>
            </a:r>
            <a:r>
              <a:rPr lang="en-US" dirty="0" err="1"/>
              <a:t>Binet</a:t>
            </a:r>
            <a:r>
              <a:rPr lang="en-US" dirty="0"/>
              <a:t>-Simon test at Stanford University</a:t>
            </a:r>
          </a:p>
          <a:p>
            <a:r>
              <a:rPr lang="en-US" dirty="0"/>
              <a:t>Stanford-</a:t>
            </a:r>
            <a:r>
              <a:rPr lang="en-US" dirty="0" err="1"/>
              <a:t>Binet</a:t>
            </a:r>
            <a:r>
              <a:rPr lang="en-US" dirty="0"/>
              <a:t> test </a:t>
            </a:r>
          </a:p>
          <a:p>
            <a:r>
              <a:rPr lang="en-US" dirty="0"/>
              <a:t>Currently  5</a:t>
            </a:r>
            <a:r>
              <a:rPr lang="en-US" baseline="30000" dirty="0"/>
              <a:t>th</a:t>
            </a:r>
            <a:r>
              <a:rPr lang="en-US" dirty="0"/>
              <a:t>  revision of SB test  in use </a:t>
            </a:r>
          </a:p>
          <a:p>
            <a:r>
              <a:rPr lang="en-US" b="1" dirty="0"/>
              <a:t>Converted MQ to intelligence quotient (MA/CA x100)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1285</TotalTime>
  <Words>2613</Words>
  <Application>Microsoft Office PowerPoint</Application>
  <PresentationFormat>On-screen Show (4:3)</PresentationFormat>
  <Paragraphs>388</Paragraphs>
  <Slides>52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Calibri</vt:lpstr>
      <vt:lpstr>Franklin Gothic Book</vt:lpstr>
      <vt:lpstr>Perpetua</vt:lpstr>
      <vt:lpstr>Times New Roman</vt:lpstr>
      <vt:lpstr>Wingdings</vt:lpstr>
      <vt:lpstr>Wingdings 2</vt:lpstr>
      <vt:lpstr>Equity</vt:lpstr>
      <vt:lpstr>PowerPoint Presentation</vt:lpstr>
      <vt:lpstr>TESTS OF INTELLIGENCE</vt:lpstr>
      <vt:lpstr>What is intelligence?</vt:lpstr>
      <vt:lpstr>PowerPoint Presentation</vt:lpstr>
      <vt:lpstr>Intelligence </vt:lpstr>
      <vt:lpstr>Intelligence testing in retrospect</vt:lpstr>
      <vt:lpstr>PowerPoint Presentation</vt:lpstr>
      <vt:lpstr>PowerPoint Presentation</vt:lpstr>
      <vt:lpstr>PowerPoint Presentation</vt:lpstr>
      <vt:lpstr>Types of IQ</vt:lpstr>
      <vt:lpstr>Intelligence Quotient  </vt:lpstr>
      <vt:lpstr>Standard Tools: Basic Criteria</vt:lpstr>
      <vt:lpstr>Classification of IQ  Range</vt:lpstr>
      <vt:lpstr>Mental Retardation</vt:lpstr>
      <vt:lpstr>Types of Intelligence tests</vt:lpstr>
      <vt:lpstr>PowerPoint Presentation</vt:lpstr>
      <vt:lpstr>Verbal ,Non-verbal and Performance tests</vt:lpstr>
      <vt:lpstr>PowerPoint Presentation</vt:lpstr>
      <vt:lpstr>Performance/Non-verbal</vt:lpstr>
      <vt:lpstr>Wechsler’s Intelligence tests</vt:lpstr>
      <vt:lpstr>WAIS</vt:lpstr>
      <vt:lpstr>WISC</vt:lpstr>
      <vt:lpstr>WAPIS </vt:lpstr>
      <vt:lpstr>Bhatia’s Battery of Performance Intelligence Test</vt:lpstr>
      <vt:lpstr>PowerPoint Presentation</vt:lpstr>
      <vt:lpstr>Verbal tests</vt:lpstr>
      <vt:lpstr>Seguin form board test </vt:lpstr>
      <vt:lpstr>Differential Ability Tests</vt:lpstr>
      <vt:lpstr>PowerPoint Presentation</vt:lpstr>
      <vt:lpstr>Peabody Picture Vocabulary Test</vt:lpstr>
      <vt:lpstr>Tests for hearing handicapped</vt:lpstr>
      <vt:lpstr>Tests for visually handicapped</vt:lpstr>
      <vt:lpstr>Developmental schedules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Group Intelligence tests</vt:lpstr>
      <vt:lpstr>Culture free and culture fair tests</vt:lpstr>
      <vt:lpstr>Raven’s Progressive Matrices </vt:lpstr>
      <vt:lpstr>PowerPoint Presentation</vt:lpstr>
      <vt:lpstr>Intelligence derived from Rorschach </vt:lpstr>
      <vt:lpstr>Intelligence testing in India</vt:lpstr>
      <vt:lpstr>Some tests developed in India</vt:lpstr>
      <vt:lpstr>Biological measures of intelligence</vt:lpstr>
      <vt:lpstr>Applications of intelligence testing</vt:lpstr>
      <vt:lpstr>PowerPoint Presentation</vt:lpstr>
      <vt:lpstr>When to refer case for Intelligence Assessment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sudarshan</dc:creator>
  <cp:lastModifiedBy>subham kumar</cp:lastModifiedBy>
  <cp:revision>165</cp:revision>
  <dcterms:created xsi:type="dcterms:W3CDTF">2011-06-16T15:45:03Z</dcterms:created>
  <dcterms:modified xsi:type="dcterms:W3CDTF">2020-08-30T16:11:03Z</dcterms:modified>
</cp:coreProperties>
</file>